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7"/>
  </p:notesMasterIdLst>
  <p:sldIdLst>
    <p:sldId id="256" r:id="rId2"/>
    <p:sldId id="344" r:id="rId3"/>
    <p:sldId id="345" r:id="rId4"/>
    <p:sldId id="342" r:id="rId5"/>
    <p:sldId id="343" r:id="rId6"/>
    <p:sldId id="257" r:id="rId7"/>
    <p:sldId id="261" r:id="rId8"/>
    <p:sldId id="268" r:id="rId9"/>
    <p:sldId id="262" r:id="rId10"/>
    <p:sldId id="269" r:id="rId11"/>
    <p:sldId id="263" r:id="rId12"/>
    <p:sldId id="270" r:id="rId13"/>
    <p:sldId id="264" r:id="rId14"/>
    <p:sldId id="271" r:id="rId15"/>
    <p:sldId id="265" r:id="rId16"/>
    <p:sldId id="272" r:id="rId17"/>
    <p:sldId id="266" r:id="rId18"/>
    <p:sldId id="273" r:id="rId19"/>
    <p:sldId id="259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285" r:id="rId45"/>
    <p:sldId id="288" r:id="rId46"/>
    <p:sldId id="290" r:id="rId47"/>
    <p:sldId id="293" r:id="rId48"/>
    <p:sldId id="291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9" r:id="rId71"/>
    <p:sldId id="330" r:id="rId72"/>
    <p:sldId id="331" r:id="rId73"/>
    <p:sldId id="332" r:id="rId74"/>
    <p:sldId id="333" r:id="rId75"/>
    <p:sldId id="286" r:id="rId7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EB"/>
    <a:srgbClr val="FFFFFF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5730" autoAdjust="0"/>
  </p:normalViewPr>
  <p:slideViewPr>
    <p:cSldViewPr snapToGrid="0">
      <p:cViewPr varScale="1">
        <p:scale>
          <a:sx n="70" d="100"/>
          <a:sy n="70" d="100"/>
        </p:scale>
        <p:origin x="-1152" y="-108"/>
      </p:cViewPr>
      <p:guideLst>
        <p:guide orient="horz" pos="3815"/>
        <p:guide orient="horz" pos="929"/>
        <p:guide pos="167"/>
      </p:guideLst>
    </p:cSldViewPr>
  </p:slideViewPr>
  <p:outlineViewPr>
    <p:cViewPr>
      <p:scale>
        <a:sx n="33" d="100"/>
        <a:sy n="33" d="100"/>
      </p:scale>
      <p:origin x="0" y="23304"/>
    </p:cViewPr>
  </p:outlineViewPr>
  <p:notesTextViewPr>
    <p:cViewPr>
      <p:scale>
        <a:sx n="100" d="100"/>
        <a:sy n="100" d="100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E8B81-F144-454A-BA96-0311E289C98C}" type="datetimeFigureOut">
              <a:rPr lang="de-DE" smtClean="0"/>
              <a:t>23.01.2018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F8689-300B-4EE6-8D85-D0CFECE662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55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88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8689-300B-4EE6-8D85-D0CFECE662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934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6337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1000">
              <a:solidFill>
                <a:srgbClr val="000000"/>
              </a:solidFill>
              <a:latin typeface="Arial" pitchFamily="34" charset="0"/>
            </a:endParaRPr>
          </a:p>
          <a:p>
            <a:r>
              <a:rPr lang="de-DE" sz="1000">
                <a:solidFill>
                  <a:srgbClr val="000000"/>
                </a:solidFill>
                <a:latin typeface="Arial" pitchFamily="34" charset="0"/>
              </a:rPr>
              <a:t>© IAT 2012</a:t>
            </a: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6440488"/>
            <a:ext cx="17922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53394" y="2744788"/>
            <a:ext cx="5638800" cy="914400"/>
          </a:xfrm>
        </p:spPr>
        <p:txBody>
          <a:bodyPr anchor="t"/>
          <a:lstStyle>
            <a:lvl1pPr>
              <a:defRPr sz="3300"/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9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01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934200" y="492125"/>
            <a:ext cx="2209800" cy="5826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492125"/>
            <a:ext cx="6477000" cy="5826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3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el, Text und Medien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492125"/>
            <a:ext cx="665003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04800" y="1474788"/>
            <a:ext cx="4343400" cy="48434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Medienplatzhalter 3"/>
          <p:cNvSpPr>
            <a:spLocks noGrp="1"/>
          </p:cNvSpPr>
          <p:nvPr>
            <p:ph type="media" sz="half" idx="2"/>
          </p:nvPr>
        </p:nvSpPr>
        <p:spPr>
          <a:xfrm>
            <a:off x="4800600" y="1474788"/>
            <a:ext cx="4343400" cy="4843462"/>
          </a:xfrm>
        </p:spPr>
        <p:txBody>
          <a:bodyPr/>
          <a:lstStyle/>
          <a:p>
            <a:pPr lvl="0"/>
            <a:r>
              <a:rPr lang="en-US" noProof="0" smtClean="0"/>
              <a:t>Click icon to add media</a:t>
            </a:r>
            <a:endParaRPr lang="de-DE" noProof="0" smtClean="0"/>
          </a:p>
        </p:txBody>
      </p:sp>
    </p:spTree>
    <p:extLst>
      <p:ext uri="{BB962C8B-B14F-4D97-AF65-F5344CB8AC3E}">
        <p14:creationId xmlns:p14="http://schemas.microsoft.com/office/powerpoint/2010/main" val="363199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1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5814" y="1474787"/>
            <a:ext cx="8612372" cy="4862217"/>
          </a:xfrm>
        </p:spPr>
        <p:txBody>
          <a:bodyPr/>
          <a:lstStyle>
            <a:lvl1pPr marL="342900" indent="-342900">
              <a:buFont typeface="Wingdings" pitchFamily="2" charset="2"/>
              <a:buChar char="v"/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8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474788"/>
            <a:ext cx="4343400" cy="484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00600" y="1474788"/>
            <a:ext cx="4343400" cy="4843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09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5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61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5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68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19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spect="1" noChangeArrowheads="1"/>
          </p:cNvSpPr>
          <p:nvPr/>
        </p:nvSpPr>
        <p:spPr bwMode="auto">
          <a:xfrm>
            <a:off x="0" y="1371600"/>
            <a:ext cx="9144000" cy="4972050"/>
          </a:xfrm>
          <a:prstGeom prst="rect">
            <a:avLst/>
          </a:prstGeom>
          <a:solidFill>
            <a:srgbClr val="F5F5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304800" y="63373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z="1000">
              <a:solidFill>
                <a:srgbClr val="000000"/>
              </a:solidFill>
              <a:latin typeface="Arial" pitchFamily="34" charset="0"/>
            </a:endParaRPr>
          </a:p>
          <a:p>
            <a:r>
              <a:rPr lang="de-DE" sz="1000">
                <a:solidFill>
                  <a:srgbClr val="000000"/>
                </a:solidFill>
                <a:latin typeface="Arial" pitchFamily="34" charset="0"/>
              </a:rPr>
              <a:t>© IAT 2012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09103" y="481492"/>
            <a:ext cx="6650038" cy="785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Mastertitelformat bearbeiten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651" y="1474788"/>
            <a:ext cx="8729330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Mastertextformat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</p:txBody>
      </p:sp>
      <p:sp>
        <p:nvSpPr>
          <p:cNvPr id="1031" name="Text Box 8"/>
          <p:cNvSpPr txBox="1">
            <a:spLocks noChangeArrowheads="1"/>
          </p:cNvSpPr>
          <p:nvPr/>
        </p:nvSpPr>
        <p:spPr bwMode="auto">
          <a:xfrm>
            <a:off x="8321675" y="6442075"/>
            <a:ext cx="796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7ACD6B4B-D56E-477E-B150-7F25B4B6F8E7}" type="slidenum">
              <a:rPr lang="de-DE" sz="1600" b="1" smtClean="0">
                <a:latin typeface="Arial" pitchFamily="34" charset="0"/>
              </a:rPr>
              <a:pPr algn="r">
                <a:defRPr/>
              </a:pPr>
              <a:t>‹#›</a:t>
            </a:fld>
            <a:endParaRPr lang="de-DE" sz="1600" b="1" smtClean="0">
              <a:latin typeface="Arial" pitchFamily="34" charset="0"/>
            </a:endParaRPr>
          </a:p>
        </p:txBody>
      </p:sp>
      <p:pic>
        <p:nvPicPr>
          <p:cNvPr id="1032" name="Picture 1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6440488"/>
            <a:ext cx="179228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C0000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015" y="1937967"/>
            <a:ext cx="8764173" cy="1677430"/>
          </a:xfrm>
        </p:spPr>
        <p:txBody>
          <a:bodyPr/>
          <a:lstStyle/>
          <a:p>
            <a:pPr algn="ctr"/>
            <a:r>
              <a:rPr lang="de-DE" altLang="zh-CN" dirty="0" smtClean="0"/>
              <a:t>A Graphical User Interface for Object Detection and Tracking</a:t>
            </a:r>
            <a:br>
              <a:rPr lang="de-DE" altLang="zh-CN" dirty="0" smtClean="0"/>
            </a:br>
            <a:r>
              <a:rPr lang="de-DE" altLang="zh-CN" sz="800" dirty="0"/>
              <a:t> </a:t>
            </a:r>
            <a:r>
              <a:rPr lang="de-DE" altLang="zh-CN" dirty="0" smtClean="0"/>
              <a:t/>
            </a:r>
            <a:br>
              <a:rPr lang="de-DE" altLang="zh-CN" dirty="0" smtClean="0"/>
            </a:br>
            <a:r>
              <a:rPr lang="de-DE" altLang="zh-CN" sz="2000" dirty="0" smtClean="0"/>
              <a:t>With Introducing a Rail Detector as Case Study</a:t>
            </a:r>
            <a:endParaRPr lang="de-DE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1643" y="4193444"/>
            <a:ext cx="5350212" cy="1047296"/>
          </a:xfrm>
        </p:spPr>
        <p:txBody>
          <a:bodyPr/>
          <a:lstStyle/>
          <a:p>
            <a:pPr algn="l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Presenter:       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Mohammad Ashraful Alam</a:t>
            </a:r>
          </a:p>
          <a:p>
            <a:pPr algn="l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  <a:r>
              <a:rPr 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:     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Dr. Ing Axel </a:t>
            </a: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Gräser</a:t>
            </a:r>
          </a:p>
          <a:p>
            <a:pPr algn="l"/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Tut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de-DE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	          </a:t>
            </a:r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M. Sc. Damon Emami</a:t>
            </a:r>
          </a:p>
          <a:p>
            <a:pPr algn="l"/>
            <a:r>
              <a:rPr lang="de-D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1285" y="6439711"/>
            <a:ext cx="1108953" cy="31128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2730" y="1505244"/>
            <a:ext cx="3829050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30" y="1480405"/>
            <a:ext cx="3829050" cy="47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3" y="1491176"/>
            <a:ext cx="8736037" cy="472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96284"/>
            <a:ext cx="8736037" cy="472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9" y="1495352"/>
            <a:ext cx="8729663" cy="47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9396" y="1916723"/>
            <a:ext cx="6400800" cy="2233246"/>
          </a:xfrm>
        </p:spPr>
        <p:txBody>
          <a:bodyPr/>
          <a:lstStyle/>
          <a:p>
            <a:pPr algn="l"/>
            <a:r>
              <a:rPr lang="en-US" sz="2600" dirty="0" smtClean="0"/>
              <a:t>To </a:t>
            </a:r>
            <a:r>
              <a:rPr lang="en-US" sz="2600" dirty="0"/>
              <a:t>use this </a:t>
            </a:r>
            <a:r>
              <a:rPr lang="en-US" sz="2600" dirty="0" smtClean="0"/>
              <a:t>Interface, we </a:t>
            </a:r>
            <a:r>
              <a:rPr lang="en-US" sz="2600" dirty="0"/>
              <a:t>only need </a:t>
            </a:r>
            <a:endParaRPr lang="en-US" sz="2600" dirty="0" smtClean="0"/>
          </a:p>
          <a:p>
            <a:pPr algn="l"/>
            <a:r>
              <a:rPr lang="en-US" sz="2600" dirty="0"/>
              <a:t>	</a:t>
            </a:r>
            <a:r>
              <a:rPr lang="en-US" sz="2600" dirty="0" smtClean="0"/>
              <a:t>1) two </a:t>
            </a:r>
            <a:r>
              <a:rPr lang="en-US" sz="2600" dirty="0"/>
              <a:t>pictures </a:t>
            </a:r>
            <a:endParaRPr lang="en-US" sz="2600" dirty="0" smtClean="0"/>
          </a:p>
          <a:p>
            <a:pPr algn="l"/>
            <a:r>
              <a:rPr lang="en-US" sz="2600" dirty="0"/>
              <a:t>	or</a:t>
            </a:r>
            <a:endParaRPr lang="en-US" sz="2600" dirty="0" smtClean="0"/>
          </a:p>
          <a:p>
            <a:pPr algn="l"/>
            <a:r>
              <a:rPr lang="en-US" sz="2600" dirty="0"/>
              <a:t>	</a:t>
            </a:r>
            <a:r>
              <a:rPr lang="en-US" sz="2600" dirty="0" smtClean="0"/>
              <a:t>2) </a:t>
            </a:r>
            <a:r>
              <a:rPr lang="en-US" sz="2600" dirty="0"/>
              <a:t>a </a:t>
            </a:r>
            <a:r>
              <a:rPr lang="en-US" sz="2600" dirty="0" smtClean="0"/>
              <a:t>video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477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43" y="588229"/>
            <a:ext cx="3968087" cy="694662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7230" y="1542197"/>
            <a:ext cx="7165074" cy="431269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Objective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Features Used in GUI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Graphical User Interface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Examples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Case Study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dirty="0" smtClean="0"/>
              <a:t>Performance of Rail Detector</a:t>
            </a:r>
          </a:p>
          <a:p>
            <a:pPr marL="342900" indent="-342900" algn="l">
              <a:lnSpc>
                <a:spcPct val="150000"/>
              </a:lnSpc>
              <a:buFont typeface="Wingdings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990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575581"/>
            <a:ext cx="8623493" cy="46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50" y="1552554"/>
            <a:ext cx="8736037" cy="465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1591460"/>
            <a:ext cx="8721968" cy="46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4" y="1549151"/>
            <a:ext cx="8778239" cy="46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1505244"/>
            <a:ext cx="8764172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8" y="1547446"/>
            <a:ext cx="8736037" cy="46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533379"/>
            <a:ext cx="8764172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8" y="1535296"/>
            <a:ext cx="8778240" cy="46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1471612"/>
            <a:ext cx="5261317" cy="47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Detection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8" y="1842860"/>
            <a:ext cx="7343343" cy="43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45" y="615525"/>
            <a:ext cx="2821675" cy="667366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513" y="1757148"/>
            <a:ext cx="7369791" cy="4275161"/>
          </a:xfrm>
        </p:spPr>
        <p:txBody>
          <a:bodyPr/>
          <a:lstStyle/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Develop a User Interface for Object Detection and Tracking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Include Cascade Classifier detector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Allow User to Add or Remove Detectors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Include all of the feature detection techniques provided by </a:t>
            </a:r>
            <a:r>
              <a:rPr lang="en-US" dirty="0" err="1" smtClean="0"/>
              <a:t>OpenCV</a:t>
            </a:r>
            <a:r>
              <a:rPr lang="en-US" dirty="0" smtClean="0"/>
              <a:t> and C++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Include Set </a:t>
            </a:r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P</a:t>
            </a:r>
            <a:r>
              <a:rPr lang="en-US" dirty="0" smtClean="0"/>
              <a:t>arameter Interface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Include crop </a:t>
            </a:r>
            <a:r>
              <a:rPr lang="en-US" dirty="0"/>
              <a:t>o</a:t>
            </a:r>
            <a:r>
              <a:rPr lang="en-US" dirty="0" smtClean="0"/>
              <a:t>bject functionality in the case if the Detector does not detect object</a:t>
            </a:r>
          </a:p>
          <a:p>
            <a:pPr marL="360000" indent="-360000" algn="l">
              <a:spcBef>
                <a:spcPts val="1400"/>
              </a:spcBef>
              <a:buFont typeface="Wingdings" pitchFamily="2" charset="2"/>
              <a:buChar char="q"/>
            </a:pPr>
            <a:r>
              <a:rPr lang="en-US" dirty="0" smtClean="0"/>
              <a:t>Remove all kinds of bugs to make the interface more user friendly.</a:t>
            </a:r>
          </a:p>
        </p:txBody>
      </p:sp>
    </p:spTree>
    <p:extLst>
      <p:ext uri="{BB962C8B-B14F-4D97-AF65-F5344CB8AC3E}">
        <p14:creationId xmlns:p14="http://schemas.microsoft.com/office/powerpoint/2010/main" val="20267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Tracking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4" y="1842866"/>
            <a:ext cx="7343335" cy="4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4" y="1862047"/>
            <a:ext cx="8299938" cy="44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4" y="1851834"/>
            <a:ext cx="8257735" cy="442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067952"/>
            <a:ext cx="7019925" cy="394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885072"/>
            <a:ext cx="8243666" cy="43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1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00" y="1913207"/>
            <a:ext cx="4403187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320119" y="1438421"/>
            <a:ext cx="4244454" cy="502921"/>
          </a:xfrm>
        </p:spPr>
        <p:txBody>
          <a:bodyPr/>
          <a:lstStyle/>
          <a:p>
            <a:r>
              <a:rPr lang="en-US" dirty="0" smtClean="0"/>
              <a:t>Detection Image (</a:t>
            </a:r>
            <a:r>
              <a:rPr lang="en-US" dirty="0" err="1" smtClean="0"/>
              <a:t>Camera_Right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" y="1924334"/>
            <a:ext cx="7861111" cy="4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2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060811" y="1438421"/>
            <a:ext cx="4981433" cy="502921"/>
          </a:xfrm>
        </p:spPr>
        <p:txBody>
          <a:bodyPr/>
          <a:lstStyle/>
          <a:p>
            <a:r>
              <a:rPr lang="en-US" dirty="0" smtClean="0"/>
              <a:t>Tracking Image (</a:t>
            </a:r>
            <a:r>
              <a:rPr lang="en-US" dirty="0" err="1" smtClean="0"/>
              <a:t>Camera_Left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9" y="1924333"/>
            <a:ext cx="7861108" cy="43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6" y="1992573"/>
            <a:ext cx="8666329" cy="42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4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5" y="1992574"/>
            <a:ext cx="8693624" cy="42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665" y="1427041"/>
            <a:ext cx="7772400" cy="865993"/>
          </a:xfrm>
        </p:spPr>
        <p:txBody>
          <a:bodyPr/>
          <a:lstStyle/>
          <a:p>
            <a:r>
              <a:rPr lang="de-DE" dirty="0" smtClean="0"/>
              <a:t>For Object Detection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3465" y="2493498"/>
            <a:ext cx="6400800" cy="2345787"/>
          </a:xfrm>
        </p:spPr>
        <p:txBody>
          <a:bodyPr/>
          <a:lstStyle/>
          <a:p>
            <a:pPr algn="l"/>
            <a:r>
              <a:rPr lang="de-DE" sz="2600" dirty="0" smtClean="0"/>
              <a:t>Cascade Classifier with</a:t>
            </a:r>
          </a:p>
          <a:p>
            <a:pPr algn="l"/>
            <a:r>
              <a:rPr lang="de-DE" sz="2600" dirty="0" smtClean="0"/>
              <a:t>1) Haar Like feature</a:t>
            </a:r>
          </a:p>
          <a:p>
            <a:pPr algn="l"/>
            <a:r>
              <a:rPr lang="de-DE" sz="2600" dirty="0" smtClean="0"/>
              <a:t>2) Local Binary Point (LBP) feature</a:t>
            </a:r>
          </a:p>
          <a:p>
            <a:pPr algn="l"/>
            <a:r>
              <a:rPr lang="de-DE" sz="2600" dirty="0" smtClean="0"/>
              <a:t>3) Histogram of Oriented Gradient (HOG) feature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0070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2" y="1992572"/>
            <a:ext cx="8679978" cy="42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8" y="1992573"/>
            <a:ext cx="8720916" cy="422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0" y="1978925"/>
            <a:ext cx="8748215" cy="42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996418" y="1438421"/>
            <a:ext cx="3038622" cy="502921"/>
          </a:xfrm>
        </p:spPr>
        <p:txBody>
          <a:bodyPr/>
          <a:lstStyle/>
          <a:p>
            <a:r>
              <a:rPr lang="en-US" dirty="0" smtClean="0"/>
              <a:t>In Our Interface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2" y="1965278"/>
            <a:ext cx="4776716" cy="42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29397" y="2282483"/>
            <a:ext cx="6400800" cy="1752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800" dirty="0" smtClean="0"/>
              <a:t>Train Cascade Classifier to Detect Rail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68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2800" dirty="0" smtClean="0"/>
              <a:t>Trained Cascade Classifier with 3 different features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1) </a:t>
            </a:r>
            <a:r>
              <a:rPr lang="en-US" sz="2800" dirty="0" err="1" smtClean="0"/>
              <a:t>Haar</a:t>
            </a:r>
            <a:r>
              <a:rPr lang="en-US" sz="2800" dirty="0" smtClean="0"/>
              <a:t> like feature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2) Local Binary Point (LBP) feature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3) Histogram of Oriented Gradient (HOG) feature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53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3200" dirty="0"/>
              <a:t>Training </a:t>
            </a:r>
            <a:r>
              <a:rPr lang="en-US" sz="3200" dirty="0" smtClean="0"/>
              <a:t>Classifier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1) Positive </a:t>
            </a:r>
            <a:r>
              <a:rPr lang="en-US" sz="2800" dirty="0"/>
              <a:t>Image: 360 </a:t>
            </a:r>
            <a:r>
              <a:rPr lang="en-US" sz="2800" dirty="0" smtClean="0"/>
              <a:t>samples</a:t>
            </a:r>
          </a:p>
          <a:p>
            <a:pPr algn="l">
              <a:lnSpc>
                <a:spcPct val="150000"/>
              </a:lnSpc>
            </a:pPr>
            <a:r>
              <a:rPr lang="en-US" sz="2800" dirty="0" smtClean="0"/>
              <a:t>2) Negative </a:t>
            </a:r>
            <a:r>
              <a:rPr lang="en-US" sz="2800" dirty="0"/>
              <a:t>Image: 460 </a:t>
            </a:r>
            <a:r>
              <a:rPr lang="en-US" sz="2800" dirty="0" smtClean="0"/>
              <a:t>samples</a:t>
            </a:r>
          </a:p>
        </p:txBody>
      </p:sp>
    </p:spTree>
    <p:extLst>
      <p:ext uri="{BB962C8B-B14F-4D97-AF65-F5344CB8AC3E}">
        <p14:creationId xmlns:p14="http://schemas.microsoft.com/office/powerpoint/2010/main" val="31091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2800" dirty="0" smtClean="0"/>
              <a:t>When 3 different Rail detector obtained,</a:t>
            </a:r>
          </a:p>
          <a:p>
            <a:pPr algn="l"/>
            <a:r>
              <a:rPr lang="en-US" sz="2800" dirty="0" smtClean="0"/>
              <a:t>we have used 7 different </a:t>
            </a:r>
            <a:r>
              <a:rPr lang="en-US" sz="2800" dirty="0"/>
              <a:t>Rail </a:t>
            </a:r>
            <a:r>
              <a:rPr lang="en-US" sz="2800" dirty="0" smtClean="0"/>
              <a:t>images as our test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65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  <a:p>
            <a:r>
              <a:rPr lang="en-US" sz="3600" dirty="0" smtClean="0"/>
              <a:t>Our Result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349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0" y="1543491"/>
            <a:ext cx="8892480" cy="46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665" y="1427041"/>
            <a:ext cx="7772400" cy="865993"/>
          </a:xfrm>
        </p:spPr>
        <p:txBody>
          <a:bodyPr/>
          <a:lstStyle/>
          <a:p>
            <a:r>
              <a:rPr lang="de-DE" dirty="0" smtClean="0"/>
              <a:t>For Object Tracking and Feature Maching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2197" y="2493498"/>
            <a:ext cx="7399606" cy="3569677"/>
          </a:xfrm>
        </p:spPr>
        <p:txBody>
          <a:bodyPr/>
          <a:lstStyle/>
          <a:p>
            <a:pPr marL="514350" indent="-514350" algn="l">
              <a:buAutoNum type="arabicParenR"/>
            </a:pPr>
            <a:r>
              <a:rPr lang="de-DE" sz="2600" dirty="0" smtClean="0"/>
              <a:t>Scale Invarient Feature Transform (SIFT)</a:t>
            </a:r>
          </a:p>
          <a:p>
            <a:pPr marL="514350" indent="-514350" algn="l">
              <a:buAutoNum type="arabicParenR"/>
            </a:pPr>
            <a:r>
              <a:rPr lang="de-DE" sz="2600" dirty="0" smtClean="0"/>
              <a:t>Speeded Up Robust Feature (SURF)</a:t>
            </a:r>
          </a:p>
          <a:p>
            <a:pPr marL="514350" indent="-514350" algn="l">
              <a:buAutoNum type="arabicParenR"/>
            </a:pPr>
            <a:r>
              <a:rPr lang="en-US" sz="2600" dirty="0"/>
              <a:t>Features from </a:t>
            </a:r>
            <a:r>
              <a:rPr lang="en-US" sz="2600" dirty="0" smtClean="0"/>
              <a:t>Accelerated Segment </a:t>
            </a:r>
            <a:r>
              <a:rPr lang="en-US" sz="2600" dirty="0"/>
              <a:t>T</a:t>
            </a:r>
            <a:r>
              <a:rPr lang="en-US" sz="2600" dirty="0" smtClean="0"/>
              <a:t>est (</a:t>
            </a:r>
            <a:r>
              <a:rPr lang="de-DE" sz="2600" dirty="0" smtClean="0"/>
              <a:t>FAST)</a:t>
            </a:r>
          </a:p>
          <a:p>
            <a:pPr marL="514350" indent="-514350" algn="l">
              <a:buAutoNum type="arabicParenR"/>
            </a:pPr>
            <a:r>
              <a:rPr lang="en-US" sz="2600" dirty="0"/>
              <a:t>Binary Robust Independent Elementary </a:t>
            </a:r>
            <a:r>
              <a:rPr lang="en-US" sz="2600" dirty="0" smtClean="0"/>
              <a:t>Features (</a:t>
            </a:r>
            <a:r>
              <a:rPr lang="de-DE" sz="2600" dirty="0" smtClean="0"/>
              <a:t>BRIEF)</a:t>
            </a:r>
          </a:p>
          <a:p>
            <a:pPr marL="514350" indent="-514350" algn="l">
              <a:buAutoNum type="arabicParenR"/>
            </a:pPr>
            <a:r>
              <a:rPr lang="de-DE" sz="2600" dirty="0" smtClean="0"/>
              <a:t>Oriented FAST and Rotated BRIEF (ORB)</a:t>
            </a: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8100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</a:t>
            </a:r>
            <a:r>
              <a:rPr lang="en-US" dirty="0"/>
              <a:t>Feature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1543492"/>
            <a:ext cx="8859976" cy="46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</a:t>
            </a:r>
            <a:r>
              <a:rPr lang="en-US" dirty="0"/>
              <a:t>Feature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517333"/>
            <a:ext cx="8778240" cy="46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1" y="1533378"/>
            <a:ext cx="8806376" cy="46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9" y="1547446"/>
            <a:ext cx="8816075" cy="46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8" y="1550524"/>
            <a:ext cx="8773871" cy="46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 err="1" smtClean="0"/>
              <a:t>Haar</a:t>
            </a:r>
            <a:r>
              <a:rPr lang="en-US" dirty="0" smtClean="0"/>
              <a:t> Like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8" y="1519311"/>
            <a:ext cx="8792305" cy="46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8" y="1505243"/>
            <a:ext cx="8789640" cy="466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2" y="1533378"/>
            <a:ext cx="8737732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4" y="1519311"/>
            <a:ext cx="8789640" cy="464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47447"/>
            <a:ext cx="8806375" cy="46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2" y="1529422"/>
            <a:ext cx="8778240" cy="46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7" y="1533380"/>
            <a:ext cx="8806370" cy="46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LBP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8" y="1533378"/>
            <a:ext cx="8779939" cy="46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1547446"/>
            <a:ext cx="8820443" cy="46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33378"/>
            <a:ext cx="8794008" cy="46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" y="1533380"/>
            <a:ext cx="8834511" cy="465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533380"/>
            <a:ext cx="8792304" cy="46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" y="1533378"/>
            <a:ext cx="8836211" cy="46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5" y="1533380"/>
            <a:ext cx="8806371" cy="465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With HOG Feature…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9" y="1533378"/>
            <a:ext cx="8848574" cy="46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1485841"/>
            <a:ext cx="8736036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9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2600" dirty="0" smtClean="0"/>
              <a:t>Performance </a:t>
            </a:r>
            <a:r>
              <a:rPr lang="en-US" sz="2600" dirty="0"/>
              <a:t>Evaluation of these detectors </a:t>
            </a:r>
            <a:r>
              <a:rPr lang="en-US" sz="2600" dirty="0" smtClean="0"/>
              <a:t>have been measured in </a:t>
            </a:r>
            <a:r>
              <a:rPr lang="en-US" sz="2600" dirty="0"/>
              <a:t>terms of Precision </a:t>
            </a:r>
            <a:r>
              <a:rPr lang="en-US" sz="2600" dirty="0" smtClean="0"/>
              <a:t>Rate (PR).</a:t>
            </a:r>
          </a:p>
          <a:p>
            <a:pPr algn="l"/>
            <a:r>
              <a:rPr lang="en-US" sz="2600" b="1" dirty="0" smtClean="0"/>
              <a:t>True </a:t>
            </a:r>
            <a:r>
              <a:rPr lang="en-US" sz="2600" b="1" dirty="0"/>
              <a:t>Positive(TP) </a:t>
            </a:r>
            <a:r>
              <a:rPr lang="en-US" sz="2600" dirty="0"/>
              <a:t>are the number of correctly identified rail lines as </a:t>
            </a:r>
            <a:r>
              <a:rPr lang="en-US" sz="2600" dirty="0" smtClean="0"/>
              <a:t>rail by </a:t>
            </a:r>
            <a:r>
              <a:rPr lang="en-US" sz="2600" dirty="0"/>
              <a:t>detector</a:t>
            </a:r>
            <a:r>
              <a:rPr lang="en-US" sz="2600" dirty="0" smtClean="0"/>
              <a:t>.</a:t>
            </a:r>
          </a:p>
          <a:p>
            <a:pPr algn="l"/>
            <a:r>
              <a:rPr lang="en-US" sz="2600" b="1" dirty="0" smtClean="0"/>
              <a:t>False </a:t>
            </a:r>
            <a:r>
              <a:rPr lang="en-US" sz="2600" b="1" dirty="0"/>
              <a:t>Positive(FP) </a:t>
            </a:r>
            <a:r>
              <a:rPr lang="en-US" sz="2600" dirty="0"/>
              <a:t>are the number of objects which are not rail line, </a:t>
            </a:r>
            <a:r>
              <a:rPr lang="en-US" sz="2600" dirty="0" smtClean="0"/>
              <a:t>but incorrectly </a:t>
            </a:r>
            <a:r>
              <a:rPr lang="en-US" sz="2600" dirty="0"/>
              <a:t>identified as rail</a:t>
            </a:r>
            <a:r>
              <a:rPr lang="en-US" sz="2600" dirty="0" smtClean="0"/>
              <a:t>.</a:t>
            </a:r>
          </a:p>
          <a:p>
            <a:pPr algn="l"/>
            <a:r>
              <a:rPr lang="en-US" sz="2600" b="1" dirty="0" smtClean="0"/>
              <a:t>Precision </a:t>
            </a:r>
            <a:r>
              <a:rPr lang="en-US" sz="2600" b="1" dirty="0"/>
              <a:t>Rate </a:t>
            </a:r>
            <a:r>
              <a:rPr lang="en-US" sz="2600" dirty="0"/>
              <a:t>is the ratio of True Positive (TP) to the sum of True Positive (TP) and False Positive (FP</a:t>
            </a:r>
            <a:r>
              <a:rPr lang="en-US" sz="2600" dirty="0" smtClean="0"/>
              <a:t>).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738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dirty="0" err="1" smtClean="0"/>
              <a:t>Haar</a:t>
            </a:r>
            <a:r>
              <a:rPr lang="en-US" sz="2600" dirty="0" smtClean="0"/>
              <a:t> Like Detector</a:t>
            </a: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819109"/>
            <a:ext cx="8086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dirty="0" smtClean="0"/>
              <a:t>LBP Detector</a:t>
            </a:r>
            <a:endParaRPr lang="en-US" sz="2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" y="2819109"/>
            <a:ext cx="79343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dirty="0" smtClean="0"/>
              <a:t>HOG Detector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2828634"/>
            <a:ext cx="84486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837" y="625183"/>
            <a:ext cx="5053818" cy="640910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71003"/>
            <a:ext cx="8435280" cy="3938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600" dirty="0" smtClean="0"/>
              <a:t>Average Precision Rate (APR)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5" y="3183256"/>
            <a:ext cx="873773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Questions???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7457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41"/>
            <a:ext cx="8736037" cy="47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4" y="597046"/>
            <a:ext cx="5813474" cy="683113"/>
          </a:xfrm>
        </p:spPr>
        <p:txBody>
          <a:bodyPr/>
          <a:lstStyle/>
          <a:p>
            <a:r>
              <a:rPr lang="de-DE" dirty="0" smtClean="0"/>
              <a:t>Main Interface...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83" y="1505244"/>
            <a:ext cx="8693834" cy="4698609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1485852"/>
            <a:ext cx="8736037" cy="47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5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Leer">
  <a:themeElements>
    <a:clrScheme name="1_Le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e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1_Le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IROS2012Presentation</Template>
  <TotalTime>1473</TotalTime>
  <Words>617</Words>
  <Application>Microsoft Office PowerPoint</Application>
  <PresentationFormat>On-screen Show (4:3)</PresentationFormat>
  <Paragraphs>158</Paragraphs>
  <Slides>75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1_Leer</vt:lpstr>
      <vt:lpstr>A Graphical User Interface for Object Detection and Tracking   With Introducing a Rail Detector as Case Study</vt:lpstr>
      <vt:lpstr>Contents</vt:lpstr>
      <vt:lpstr>Objective</vt:lpstr>
      <vt:lpstr>For Object Detection</vt:lpstr>
      <vt:lpstr>For Object Tracking and Feature Maching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Main Interface...</vt:lpstr>
      <vt:lpstr>Examples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1</vt:lpstr>
      <vt:lpstr>Example 2</vt:lpstr>
      <vt:lpstr>Example 2</vt:lpstr>
      <vt:lpstr>Example 2</vt:lpstr>
      <vt:lpstr>Example 2</vt:lpstr>
      <vt:lpstr>Example 2</vt:lpstr>
      <vt:lpstr>Example 2</vt:lpstr>
      <vt:lpstr>Example 2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Example 3</vt:lpstr>
      <vt:lpstr>Case Study</vt:lpstr>
      <vt:lpstr>Case Study</vt:lpstr>
      <vt:lpstr>Case Study</vt:lpstr>
      <vt:lpstr>Case Study</vt:lpstr>
      <vt:lpstr>Case Study</vt:lpstr>
      <vt:lpstr>With Haar Like Feature…</vt:lpstr>
      <vt:lpstr>With Haar Like Feature …</vt:lpstr>
      <vt:lpstr>With Haar Like Feature …</vt:lpstr>
      <vt:lpstr>With Haar Like Feature…</vt:lpstr>
      <vt:lpstr>With Haar Like Feature…</vt:lpstr>
      <vt:lpstr>With Haar Like Feature…</vt:lpstr>
      <vt:lpstr>With Haar Like Feature…</vt:lpstr>
      <vt:lpstr>With LBP Feature…</vt:lpstr>
      <vt:lpstr>With LBP Feature…</vt:lpstr>
      <vt:lpstr>With LBP Feature…</vt:lpstr>
      <vt:lpstr>With LBP Feature…</vt:lpstr>
      <vt:lpstr>With LBP Feature…</vt:lpstr>
      <vt:lpstr>With LBP Feature…</vt:lpstr>
      <vt:lpstr>With LBP Feature…</vt:lpstr>
      <vt:lpstr>With HOG Feature…</vt:lpstr>
      <vt:lpstr>With HOG Feature…</vt:lpstr>
      <vt:lpstr>With HOG Feature…</vt:lpstr>
      <vt:lpstr>With HOG Feature…</vt:lpstr>
      <vt:lpstr>With HOG Feature…</vt:lpstr>
      <vt:lpstr>With HOG Feature…</vt:lpstr>
      <vt:lpstr>With HOG Feature…</vt:lpstr>
      <vt:lpstr>Performance Evaluation</vt:lpstr>
      <vt:lpstr>Performance Evaluation</vt:lpstr>
      <vt:lpstr>Performance Evaluation</vt:lpstr>
      <vt:lpstr>Performance Evaluation</vt:lpstr>
      <vt:lpstr>Performance Evaluation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GRARANT: Granulat mit Qualitätsgarantie</dc:title>
  <dc:creator>Krebs, Ulrich</dc:creator>
  <cp:lastModifiedBy>Windows User</cp:lastModifiedBy>
  <cp:revision>465</cp:revision>
  <cp:lastPrinted>2015-04-21T17:52:10Z</cp:lastPrinted>
  <dcterms:created xsi:type="dcterms:W3CDTF">2006-08-16T00:00:00Z</dcterms:created>
  <dcterms:modified xsi:type="dcterms:W3CDTF">2018-01-23T15:18:43Z</dcterms:modified>
</cp:coreProperties>
</file>